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94713" autoAdjust="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5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A824D-9B95-4D1A-ABB2-8AD5BDB76F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7026A-2FB6-49EC-9E9C-3B4A2924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7026A-2FB6-49EC-9E9C-3B4A292444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6E5CD-07FB-4976-A624-0E9E764B7AC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5CBC-AB74-4362-AF81-019AE987C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____Microsoft_Office_Word_97_-_2003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_________Microsoft_Office_Word9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_________Microsoft_Office_Word10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_________Microsoft_Office_Word1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_________Microsoft_Office_Word1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_________Microsoft_Office_Word13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___Microsoft_Office_Word3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Office_Word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___Microsoft_Office_Word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_________Microsoft_Office_Word6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_________Microsoft_Office_Word7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_________Microsoft_Office_Word8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Изменение в законодательстве по охране труда, вступившие в силу                            с 1 января 2021 года</a:t>
            </a:r>
            <a:endParaRPr lang="ru-RU" sz="32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выполнении электросварочных и газосварочных работ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884н от 11 декабря 2020 г.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выполнении электросварочных и газосварочных работ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выполнении электросварочных и газосварочных работ согласно приложению.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23 декабря 2014 г. № 1101н «Об утверждении Правил по охране труда при выполнении электросварочных и газосварочных работ» (зарегистрирован Министерством юстиции Российской Федерации 20 февраля 2015 г., регистрационный № 36155).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  <a:endParaRPr lang="ru-RU" sz="1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000496" y="5000636"/>
          <a:ext cx="914400" cy="771525"/>
        </p:xfrm>
        <a:graphic>
          <a:graphicData uri="http://schemas.openxmlformats.org/presentationml/2006/ole">
            <p:oleObj spid="_x0000_s29699" name="Document" showAsIcon="1" r:id="rId4" imgW="914400" imgH="7714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производстве строительных материалов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901н от 15 декабря 2020 г.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производстве строительных материалов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производстве строительных материалов согласно приложению.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  <a:endParaRPr lang="ru-RU" sz="1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929058" y="4286256"/>
          <a:ext cx="914400" cy="771525"/>
        </p:xfrm>
        <a:graphic>
          <a:graphicData uri="http://schemas.openxmlformats.org/presentationml/2006/ole">
            <p:oleObj spid="_x0000_s30723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выполнении окрасочных работ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849н от 2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выполнении окрасочных работ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выполнении окрасочных работ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7 марта 2018 г. № 127н «Об утверждении Правил по охране труда при выполнении окрасочных работ» (зарегистрирован Министерством юстиции Российской Федерации 7 июня 2018 г., регистрационный № 51323).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929058" y="5143512"/>
          <a:ext cx="914400" cy="771525"/>
        </p:xfrm>
        <a:graphic>
          <a:graphicData uri="http://schemas.openxmlformats.org/presentationml/2006/ole">
            <p:oleObj spid="_x0000_s31747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производстве отдельных видов пищевой продукции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866н от 7 декабря 2020 г.</a:t>
            </a:r>
          </a:p>
          <a:p>
            <a:pPr algn="ctr">
              <a:buNone/>
            </a:pPr>
            <a:r>
              <a:rPr lang="ru-RU" sz="1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производстве отдельных видов пищевой продукции</a:t>
            </a:r>
          </a:p>
          <a:p>
            <a:pPr algn="ctr">
              <a:buNone/>
            </a:pPr>
            <a:r>
              <a:rPr lang="ru-RU" sz="1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</a:t>
            </a:r>
            <a:br>
              <a:rPr lang="ru-RU" sz="1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производстве отдельных видов пищевой продукции согласно приложению.</a:t>
            </a:r>
          </a:p>
          <a:p>
            <a:pPr algn="ctr">
              <a:buNone/>
            </a:pPr>
            <a:r>
              <a:rPr lang="ru-RU" sz="1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утратившими силу:</a:t>
            </a:r>
          </a:p>
          <a:p>
            <a:pPr algn="ctr">
              <a:buNone/>
            </a:pPr>
            <a:r>
              <a:rPr lang="ru-RU" sz="1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17 августа 2015 г. № 550н «Об утверждении Правил по охране труда при производстве отдельных видов пищевой продукции» (зарегистрирован Министерством юстиции Российской Федерации 30 декабря 2015 г., регистрационный № 40373);</a:t>
            </a:r>
          </a:p>
          <a:p>
            <a:pPr algn="ctr">
              <a:buNone/>
            </a:pPr>
            <a:r>
              <a:rPr lang="ru-RU" sz="1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</a:t>
            </a:r>
            <a:br>
              <a:rPr lang="ru-RU" sz="1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 23 января 2019 г. № 32н «О внесении изменений в Правила по охране труда при производстве отдельных видов пищевой промышленности, утвержденные приказом Министерства труда и социальной защиты Российской Федерации от 17 августа 2015 г. № 550н» (зарегистрирован Министерством юстиции Российской Федерации 14 февраля 2019 г., регистрационный № 53805).</a:t>
            </a:r>
          </a:p>
          <a:p>
            <a:pPr algn="ctr">
              <a:buNone/>
            </a:pPr>
            <a:r>
              <a:rPr lang="ru-RU" sz="1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  <a:endParaRPr lang="ru-RU" sz="12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857620" y="5357826"/>
          <a:ext cx="914400" cy="771525"/>
        </p:xfrm>
        <a:graphic>
          <a:graphicData uri="http://schemas.openxmlformats.org/presentationml/2006/ole">
            <p:oleObj spid="_x0000_s32771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в подразделениях пожарной охраны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881н от 11 декабря 2020 г.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в подразделениях пожарной охраны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в подразделениях пожарной охраны согласно приложению.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23 декабря 2014 г. № 1100н «Об утверждении Правил по охране труда в подразделениях федеральной противопожарной службы Государственной противопожарной службы» (зарегистрирован Министерством юстиции Российской Федерации 8 мая 2015 г., регистрационный № 37203).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143372" y="5214950"/>
          <a:ext cx="914400" cy="771525"/>
        </p:xfrm>
        <a:graphic>
          <a:graphicData uri="http://schemas.openxmlformats.org/presentationml/2006/ole">
            <p:oleObj spid="_x0000_s33795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производстве дорожных строительных и ремонтно-строительных работ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882н от 11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производстве дорожных строительных и ремонтно-строительных работ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производстве дорожных строительных и ремонтно-строительных работ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2 февраля 2017 г. № 129н «Об утверждении Правил по охране труда при производстве дорожных строительных и ремонтно-строительных работ» (зарегистрирован Министерством юстиции Российской Федерации 4 мая 2017 г., регистрационный № 46595).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143372" y="5429264"/>
          <a:ext cx="914400" cy="771525"/>
        </p:xfrm>
        <a:graphic>
          <a:graphicData uri="http://schemas.openxmlformats.org/presentationml/2006/ole">
            <p:oleObj spid="_x0000_s34819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строительстве, реконструкции и ремонте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883н от 11 декабря 2020 г.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строительстве, реконструкции и ремонте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пункта 5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строительстве, реконструкции и ремонте согласно приложению.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утратившими силу: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1 июня 2015 г. № 336н «Об утверждении Правил по охране труда в строительстве» (зарегистрирован Министерством юстиции Российской Федерации 13 августа 2015 г., регистрационный № 38511);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31 мая 2018 г. № 336н «О внесении изменений в Правила по охране труда в строительстве, утвержденные приказом Министерства труда и социальной защиты Российской Федерации от 1 июня 2015 г. № 336н» (зарегистрирован Министерством юстиции Российской Федерации 27 июля 2018 г., регистрационный № 51720);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пункт 1 Изменений в некоторые приказы Министерства труда и социальной защиты Российской Федерации в связи с принятием Федерального закона от 3 августа 2018 г. № 288-ФЗ «О ратификации Конвенции о безопасности и гигиене труда в строительстве (Конвенции № 167)», являющихся приложением к приказу Министерства труда и социальной защиты Российской Федерации от 20 декабря 2018 г. № 826н (зарегистрирован Министерством юстиции Российской Федерации 18 января 2019 г., регистрационный № 53418).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</a:t>
            </a:r>
          </a:p>
          <a:p>
            <a:pPr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286248" y="5500702"/>
          <a:ext cx="914400" cy="771525"/>
        </p:xfrm>
        <a:graphic>
          <a:graphicData uri="http://schemas.openxmlformats.org/presentationml/2006/ole">
            <p:oleObj spid="_x0000_s46083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использовании отдельных видов химических веществ и материалов, при химической чистке, стирке, обеззараживании и дезактивации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11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834н от 27 ноября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использовании отдельных видов химических веществ и материалов, при химической чистке, стирке, обеззараживании и дезактивации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использовании отдельных видов химических веществ и материалов, при химической чистке, стирке, обеззараживании и дезактивации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19 апреля 2017 г. № 371н «Об утверждении Правил по охране труда при использовании отдельных видов химических веществ и материалов» (зарегистрирован Министерством юстиции Российской Федерации 25 мая 2017 г., регистрационный № 46835).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143372" y="5643578"/>
          <a:ext cx="914400" cy="771525"/>
        </p:xfrm>
        <a:graphic>
          <a:graphicData uri="http://schemas.openxmlformats.org/presentationml/2006/ole">
            <p:oleObj spid="_x0000_s48131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осуществлении охраны (защиты) объектов и (или) имущества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815н от 19 ноября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осуществлении охраны (защиты) объектов и (или) имущества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осуществлении охраны (защиты) объектов и (или) имущества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28 июля 2017 г. № 601н «Об утверждении Правил по охране труда при осуществлении охраны (защиты) объектов и (или) имущества» (зарегистрирован Министерством юстиции Российской Федерации 15 ноября 2017 г., регистрационный № 48903).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43372" y="5214950"/>
          <a:ext cx="914400" cy="771525"/>
        </p:xfrm>
        <a:graphic>
          <a:graphicData uri="http://schemas.openxmlformats.org/presentationml/2006/ole">
            <p:oleObj spid="_x0000_s49154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на городском электрическом транспорте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875н от 9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на городском электрическом транспорте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</a:t>
            </a:r>
            <a:b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на городском электрическом транспорте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14 ноября 2016 г. № 635н «Об утверждении Правил по охране труда на городском электрическом транспорте» (зарегистрирован Министерством юстиции Российской Федерации 18 января 2017 г., регистрационный № 45280).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214810" y="5072074"/>
          <a:ext cx="914400" cy="771525"/>
        </p:xfrm>
        <a:graphic>
          <a:graphicData uri="http://schemas.openxmlformats.org/presentationml/2006/ole">
            <p:oleObj spid="_x0000_s50178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охране труда в медицинских организациях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1"/>
            <a:ext cx="7758138" cy="347187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928н от 18 декабря 2020 </a:t>
            </a: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в медицинских организациях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</a:t>
            </a: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приказываю</a:t>
            </a:r>
            <a:r>
              <a:rPr lang="ru-RU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в медицинских организациях согласно приложению.</a:t>
            </a:r>
          </a:p>
          <a:p>
            <a:pPr algn="ctr">
              <a:buNone/>
            </a:pPr>
            <a:r>
              <a:rPr lang="ru-RU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>
              <a:buNone/>
            </a:pPr>
            <a:r>
              <a:rPr lang="ru-RU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3074" name="Содержимое 3"/>
          <p:cNvGraphicFramePr>
            <a:graphicFrameLocks noChangeAspect="1"/>
          </p:cNvGraphicFramePr>
          <p:nvPr/>
        </p:nvGraphicFramePr>
        <p:xfrm>
          <a:off x="3971925" y="3935413"/>
          <a:ext cx="914400" cy="771525"/>
        </p:xfrm>
        <a:graphic>
          <a:graphicData uri="http://schemas.openxmlformats.org/presentationml/2006/ole">
            <p:oleObj spid="_x0000_s3074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в целлюлозно-бумажной и лесохимической промышленности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859н от 4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в целлюлозно-бумажной и лесохимической промышленности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в целлюлозно-бумажной и лесохимической промышленности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71934" y="4214818"/>
          <a:ext cx="914400" cy="771525"/>
        </p:xfrm>
        <a:graphic>
          <a:graphicData uri="http://schemas.openxmlformats.org/presentationml/2006/ole">
            <p:oleObj spid="_x0000_s51202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выполнении работ на объектах связи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867н от 7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выполнении работ на объектах связи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пункта 5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выполнении работ на объектах связи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71934" y="4000504"/>
          <a:ext cx="914400" cy="771525"/>
        </p:xfrm>
        <a:graphic>
          <a:graphicData uri="http://schemas.openxmlformats.org/presentationml/2006/ole">
            <p:oleObj spid="_x0000_s52226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строительстве, реконструкции, ремонте и содержании мостов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872н от 9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строительстве, реконструкции, ремонте и содержании мостов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строительстве, реконструкции, ремонте и содержании мостов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71934" y="4500570"/>
          <a:ext cx="914400" cy="771525"/>
        </p:xfrm>
        <a:graphic>
          <a:graphicData uri="http://schemas.openxmlformats.org/presentationml/2006/ole">
            <p:oleObj spid="_x0000_s53250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на автомобильном транспорте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871н от 9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на автомобильном транспорте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на автомобильном транспорте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6 февраля 2018 г. № 59н «Об утверждении Правил по охране труда на автомобильном транспорте» (зарегистрирован Министерством юстиции Российской Федерации 23 марта 2018 г., регистрационный № 50488).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43372" y="4857760"/>
          <a:ext cx="914400" cy="771525"/>
        </p:xfrm>
        <a:graphic>
          <a:graphicData uri="http://schemas.openxmlformats.org/presentationml/2006/ole">
            <p:oleObj spid="_x0000_s54274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производстве цемента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781н от 16 ноября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производстве цемента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производстве цемента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15 октября 2015 г. № 722н «Об утверждении Правил по охране труда при производстве цемента» (зарегистрирован Министерством юстиции Российской Федерации 25 января 2016 г., регистрационный № 40760).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71934" y="5000636"/>
          <a:ext cx="914400" cy="771525"/>
        </p:xfrm>
        <a:graphic>
          <a:graphicData uri="http://schemas.openxmlformats.org/presentationml/2006/ole">
            <p:oleObj spid="_x0000_s55298" name="Document" showAsIcon="1" r:id="rId3" imgW="914400" imgH="7714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проведении работ в легкой промышленности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780 от 16 ноября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проведении работ в легкой промышленности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проведении работ в легкой промышленности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31 мая 2017 г. № 466н «Об утверждении Правил по охране труда при проведении работ в легкой промышленности» (зарегистрирован Министерством юстиции Российской Федерации 28 июля 2017 г., регистрационный № 47576).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71934" y="5072074"/>
          <a:ext cx="914400" cy="771525"/>
        </p:xfrm>
        <a:graphic>
          <a:graphicData uri="http://schemas.openxmlformats.org/presentationml/2006/ole">
            <p:oleObj spid="_x0000_s56322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нанесении металлопокрытий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776н от 12 ноября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нанесении металлопокрытий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нанесении металлопокрытий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14 ноября 2016 г. № 634н «Об утверждении Правил по охране труда при нанесении металлопокрытий» (зарегистрирован Министерством юстиции Российской Федерации 18 января 2017 г., регистрационный № 45281).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71934" y="5072074"/>
          <a:ext cx="914400" cy="771525"/>
        </p:xfrm>
        <a:graphic>
          <a:graphicData uri="http://schemas.openxmlformats.org/presentationml/2006/ole">
            <p:oleObj spid="_x0000_s57346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работе на высоте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782н от 16 ноября 2020 г.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работе на высоте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работе на высоте согласно приложению.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утратившими силу: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28 марта 2014 г. № 155н «Об утверждении Правил по охране труда при работе на высоте» (зарегистрирован Министерством юстиции Российской Федерации 5 сентября 2014 г., регистрационный № 33990);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17 июня 2015 г. № 383н «О внесении изменений в Правила по охране труда при работе на высоте, утвержденные приказом Министерства труда и социальной защиты Российской Федерации от 28 марта 2014 г. № 155н» (зарегистрирован Министерством юстиции Российской Федерации 25 июля 2015 г., регистрационный № 38119);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пункт 2 Изменений, вносимых в некоторые приказы Министерства труда и социальной защиты Российской Федерации в связи с принятием Федерального закона от 3 августа 2018 г. № 288-ФЗ «О ратификации Конвенции о безопасности и гигиене труда в строительстве (Конвенции № 167)», внесенных приказом Министерства труда и социальной защиты Российской Федерации от 20 декабря 2018 г. № 826н (зарегистрирован Министерством юстиции Российской Федерации 18 января 2019 г., регистрационный № 53418).</a:t>
            </a:r>
          </a:p>
          <a:p>
            <a:pPr algn="ctr">
              <a:buNone/>
            </a:pPr>
            <a:r>
              <a:rPr lang="ru-RU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endParaRPr lang="ru-RU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43372" y="5500702"/>
          <a:ext cx="914400" cy="771525"/>
        </p:xfrm>
        <a:graphic>
          <a:graphicData uri="http://schemas.openxmlformats.org/presentationml/2006/ole">
            <p:oleObj spid="_x0000_s58370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погрузочно-разгрузочных работах и размещении грузов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753н от 28 октября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погрузочно-разгрузочных работах и размещении грузов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погрузочно-разгрузочных работах и размещении грузов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17 сентября 2014 г. № 642н «Об утверждении Правил по охране труда при погрузочно-разгрузочных работах и размещении грузов» (зарегистрирован Министерством юстиции Российской Федерации</a:t>
            </a:r>
            <a:b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 ноября 2014 г., регистрационный № 34558).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00496" y="5143512"/>
          <a:ext cx="914400" cy="771525"/>
        </p:xfrm>
        <a:graphic>
          <a:graphicData uri="http://schemas.openxmlformats.org/presentationml/2006/ole">
            <p:oleObj spid="_x0000_s59396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работе с инструментом и приспособлениями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835н от 27 ноября 2020 г.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по охране труда при работе с инструментом и приспособлениями»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Утвердить Правила по охране труда при работе с инструментом и приспособлениями согласно приложению.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Признать утратившими силу: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17 августа 2015 г. № 552н «Об утверждении Правил по охране труда при работе с инструментом и приспособлениями» (зарегистрирован Министерством юстиции Российской Федерации 2 октября 2015 г., регистрационный № 39125);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20 декабря 2018 г. № 826н «О внесении изменений в некоторые приказы Министерства труда и социальной защиты Российской Федерации в связи с принятием Федерального закона от 3 августа 2018 г. № 288-ФЗ «О ратификации Конвенции о безопасности и гигиене труда в строительстве (Конвенции № 167)» (зарегистрирован Министерством юстиции Российской Федерации 18 января 2019 г., регистрационный № 53418).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endParaRPr lang="ru-RU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43372" y="5214950"/>
          <a:ext cx="914400" cy="771525"/>
        </p:xfrm>
        <a:graphic>
          <a:graphicData uri="http://schemas.openxmlformats.org/presentationml/2006/ole">
            <p:oleObj spid="_x0000_s60418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охране труда в </a:t>
            </a: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сельском хозяйстве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746н от 27 октября 2020 г.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в сельском хозяйстве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в сельском хозяйстве согласно приложению.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утратившими силу: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25 февраля 2016 г. № 76н «Об утверждении Правил по охране труда в сельском хозяйстве» (зарегистрирован Министерством юстиции Российской Федерации 25 марта 2016 г., регистрационный № 41558);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4 июля 2018 г. № 440н «О внесении изменений в Правила по охране труда в сельском хозяйстве, утвержденные приказом Министерства труда и социальной защиты Российской Федерации от 25 февраля 2016 г. № 76н» (зарегистрирован Министерством юстиции Российской Федерации 13 августа 2018 г., регистрационный № 51859).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r>
              <a:rPr lang="ru-RU" sz="1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071934" y="5000636"/>
          <a:ext cx="914400" cy="771525"/>
        </p:xfrm>
        <a:graphic>
          <a:graphicData uri="http://schemas.openxmlformats.org/presentationml/2006/ole">
            <p:oleObj spid="_x0000_s4099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эксплуатации промышленного транспорта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814н от 18 ноября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по охране труда при эксплуатации промышленного транспорта»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Утвердить Правила по охране труда при эксплуатации промышленного транспорта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Признать утратившим силу приказ Министерства труда и социальной защиты Российской Федерации от 27 августа 2018 г. № 553н «Об утверждении Правил по охране труда при эксплуатации промышленного транспорта» (зарегистрирован Министерством юстиции Российской Федерации 8 октября 2018 г., регистрационный № 52353).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00496" y="5143512"/>
          <a:ext cx="914400" cy="771525"/>
        </p:xfrm>
        <a:graphic>
          <a:graphicData uri="http://schemas.openxmlformats.org/presentationml/2006/ole">
            <p:oleObj spid="_x0000_s61442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в жилищно-коммунальном хозяйстве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758н от 29 октября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по охране труда в жилищно-коммунальном хозяйстве»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Утвердить Правила по охране труда в жилищно-коммунальном хозяйстве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Признать утратившим силу приказ Министерства труда и социальной защиты Российской Федерации от 7 июля 2015 г. № 439н «Об утверждении Правил по охране труда в жилищно-коммунальном хозяйстве» (зарегистрирован Министерством юстиции Российской Федерации 11 августа 2015 г., регистрационный № 38474).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00496" y="5072074"/>
          <a:ext cx="914400" cy="771525"/>
        </p:xfrm>
        <a:graphic>
          <a:graphicData uri="http://schemas.openxmlformats.org/presentationml/2006/ole">
            <p:oleObj spid="_x0000_s62466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размещении, монтаже, техническом обслуживании и ремонте технологического оборудования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833н от 27 ноября 2020 г.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размещении, монтаже, техническом обслуживании и ремонте технологического оборудования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</a:t>
            </a:r>
            <a:b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размещении, монтаже, техническом обслуживании и ремонте технологического оборудования согласно приложению.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23 июня 2016 г. № 310н «Об утверждении Правил по охране труда при размещении, монтаже, техническом обслуживании и ремонте технологического оборудования» (зарегистрирован Министерством юстиции Российской Федерации 15 июля 2016 г., регистрационный № 42880).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endParaRPr lang="ru-RU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214810" y="4786322"/>
          <a:ext cx="914400" cy="771525"/>
        </p:xfrm>
        <a:graphic>
          <a:graphicData uri="http://schemas.openxmlformats.org/presentationml/2006/ole">
            <p:oleObj spid="_x0000_s63490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проведении полиграфических работ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832н от 27 ноября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проведении полиграфических работ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 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проведении полиграфических работ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2020 года.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00496" y="4143380"/>
          <a:ext cx="914400" cy="771525"/>
        </p:xfrm>
        <a:graphic>
          <a:graphicData uri="http://schemas.openxmlformats.org/presentationml/2006/ole">
            <p:oleObj spid="_x0000_s64514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добыче (вылове), переработке водных биоресурсов и производстве отдельных видов продукции из водных биоресурсов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858н от 4 декабря 2020 г.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добыче (вылове), переработке водных биоресурсов и производстве отдельных видов продукции из водных биоресурсов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добыче (вылове), переработке водных биоресурсов и производстве отдельных видов продукции из водных биоресурсов согласно приложению.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2 ноября 2016 г. № 604н «Об утверждении Правил по охране труда при добыче (вылове), переработке водных биоресурсов и производстве отдельных видов продукции из водных биоресурсов» (зарегистрирован Министерством юстиции Российской Федерации 20 января 2017 г., регистрационный № 45314).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71934" y="4714884"/>
          <a:ext cx="914400" cy="771525"/>
        </p:xfrm>
        <a:graphic>
          <a:graphicData uri="http://schemas.openxmlformats.org/presentationml/2006/ole">
            <p:oleObj spid="_x0000_s65538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эксплуатации объектов инфраструктуры железнодорожного транспорта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652н от 25 сентября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по охране труда при эксплуатации объектов инфраструктуры железнодорожного транспорта»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Утвердить Правила по охране труда при эксплуатации объектов инфраструктуры железнодорожного транспорта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71934" y="4429132"/>
          <a:ext cx="914400" cy="771525"/>
        </p:xfrm>
        <a:graphic>
          <a:graphicData uri="http://schemas.openxmlformats.org/presentationml/2006/ole">
            <p:oleObj spid="_x0000_s66562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осуществлении грузопассажирских перевозок на железнодорожном транспорте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836н от 27 ноября 2020 г.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по охране труда при осуществлении грузопассажирских перевозок на железнодорожном транспорте»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Утвердить Правила по охране труда при осуществлении грузопассажирских перевозок на железнодорожном транспорте согласно приложению.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endParaRPr lang="ru-RU" sz="1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00496" y="4714884"/>
          <a:ext cx="914400" cy="771525"/>
        </p:xfrm>
        <a:graphic>
          <a:graphicData uri="http://schemas.openxmlformats.org/presentationml/2006/ole">
            <p:oleObj spid="_x0000_s67586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проведении работ в метрополитене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721н от 13 октября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проведении работ в метрополитене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проведении работ в метрополитене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сентября 2021 года и действует до 1 сентября 2026 года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00496" y="4143380"/>
          <a:ext cx="914400" cy="771525"/>
        </p:xfrm>
        <a:graphic>
          <a:graphicData uri="http://schemas.openxmlformats.org/presentationml/2006/ole">
            <p:oleObj spid="_x0000_s68610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хранении, транспортировании и реализации нефтепродуктов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915н от 16 декабря 2020 г.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хранении, транспортировании и реализации нефтепродуктов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хранении, транспортировании и реализации нефтепродуктов согласно приложению.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16 ноября 2015 г. № 873н «Об утверждении Правил по охране труда при хранении, транспортировании и реализации нефтепродуктов» (зарегистрирован Министерством юстиции Российской Федерации 28 января 2016 г., регистрационный № 40876).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214810" y="4500570"/>
          <a:ext cx="914400" cy="771525"/>
        </p:xfrm>
        <a:graphic>
          <a:graphicData uri="http://schemas.openxmlformats.org/presentationml/2006/ole">
            <p:oleObj spid="_x0000_s69634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в морских и речных портах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343н от 15 июня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по охране труда в морских и речных портах»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Утвердить Правила по охране труда в морских и речных портах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Признать утратившим силу приказ Министерства труда и социальной защиты Российской Федерации от 21 января 2019 г. № 30н «Об утверждении Правил по охране труда в морских и речных портах» (зарегистрирован Министерством юстиции Российской Федерации 1 апреля 2019 г., регистрационный № 54222).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Настоящий приказ вступает в силу с 1 января 2021 года.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71934" y="4786322"/>
          <a:ext cx="914400" cy="771525"/>
        </p:xfrm>
        <a:graphic>
          <a:graphicData uri="http://schemas.openxmlformats.org/presentationml/2006/ole">
            <p:oleObj spid="_x0000_s70658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выполнении работ в театрах, концертных залах, цирках, </a:t>
            </a:r>
            <a:r>
              <a:rPr lang="ru-RU" sz="2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зоотеатрах</a:t>
            </a: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зоопарках и океанариумах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914н от 16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выполнении работ в театрах, концертных залах, цирках, </a:t>
            </a:r>
            <a:r>
              <a:rPr lang="ru-RU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зоотеатрах</a:t>
            </a: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зоопарках и океанариумах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выполнении работ в театрах, концертных залах, цирках, </a:t>
            </a:r>
            <a:r>
              <a:rPr lang="ru-RU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зоотеатрах</a:t>
            </a: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зоопарках и океанариумах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 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949700" y="4683125"/>
          <a:ext cx="914400" cy="771525"/>
        </p:xfrm>
        <a:graphic>
          <a:graphicData uri="http://schemas.openxmlformats.org/presentationml/2006/ole">
            <p:oleObj spid="_x0000_s5123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на морских судах и судах внутреннего водного транспорта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886н от 11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на морских судах и судах внутреннего водного транспорта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на морских судах и судах внутреннего водного транспорта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 силу приказ Министерства труда и социальной защиты Российской Федерации от 5 июня 2014 г. № 367н «Об утверждении Правил по охране труда на судах морского и речного флота» (зарегистрирован Министерством юстиции Российской Федерации 4 августа 2014 г., регистрационный № 33445).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</a:t>
            </a:r>
            <a:b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 31 декабря 2025 года.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43372" y="5143512"/>
          <a:ext cx="914400" cy="771525"/>
        </p:xfrm>
        <a:graphic>
          <a:graphicData uri="http://schemas.openxmlformats.org/presentationml/2006/ole">
            <p:oleObj spid="_x0000_s71682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проведении водолазных работ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922н от 17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проведении водолазных работ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проведении водолазных работ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</a:p>
          <a:p>
            <a:pPr algn="ctr">
              <a:buNone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71934" y="4143380"/>
          <a:ext cx="914400" cy="771525"/>
        </p:xfrm>
        <a:graphic>
          <a:graphicData uri="http://schemas.openxmlformats.org/presentationml/2006/ole">
            <p:oleObj spid="_x0000_s72706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работе в ограниченных и замкнутых пространствах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902н от 15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работе в ограниченных и замкнутых пространствах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работе в ограниченных и замкнутых пространствах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марта 2021 года и действует до 31 декабря 2025 года.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143372" y="4286256"/>
          <a:ext cx="914400" cy="771525"/>
        </p:xfrm>
        <a:graphic>
          <a:graphicData uri="http://schemas.openxmlformats.org/presentationml/2006/ole">
            <p:oleObj spid="_x0000_s6147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обработке металлов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887н от 11 декабря 2020 г.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обработке металлов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2006, № 27, ст. 2878; 2009, № 30, ст. 3732; 2011, № 30, ст. 4586;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обработке металлов согласно приложению.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000496" y="4429132"/>
          <a:ext cx="914400" cy="771525"/>
        </p:xfrm>
        <a:graphic>
          <a:graphicData uri="http://schemas.openxmlformats.org/presentationml/2006/ole">
            <p:oleObj spid="_x0000_s25603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в лесозаготовительном, деревообрабатывающем производствах и при выполнении лесохозяйственных работ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644н от 23 сентября 2020 г.</a:t>
            </a:r>
          </a:p>
          <a:p>
            <a:pPr algn="ctr">
              <a:buNone/>
            </a:pPr>
            <a: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в лесозаготовительном, деревообрабатывающем производствах и при выполнении лесохозяйственных работ</a:t>
            </a:r>
          </a:p>
          <a:p>
            <a:pPr algn="ctr">
              <a:buNone/>
            </a:pPr>
            <a: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в лесозаготовительном, деревообрабатывающем производствах и при выполнении лесохозяйственных работ согласно приложению.</a:t>
            </a:r>
          </a:p>
          <a:p>
            <a:pPr algn="ctr">
              <a:buNone/>
            </a:pPr>
            <a: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утратившими силу:</a:t>
            </a:r>
          </a:p>
          <a:p>
            <a:pPr algn="ctr">
              <a:buNone/>
            </a:pPr>
            <a: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</a:t>
            </a:r>
            <a:b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 2 ноября 2015 г. № 835н «Об утверждении Правил по охране труда в лесозаготовительном, деревообрабатывающем производствах и при проведении лесохозяйственных работ» (зарегистрирован Министерством юстиции Российской Федерации 9 февраля 2016 г., регистрационный № 41009);</a:t>
            </a:r>
          </a:p>
          <a:p>
            <a:pPr algn="ctr">
              <a:buNone/>
            </a:pPr>
            <a: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</a:t>
            </a:r>
            <a:b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 9 июля 2018 г. № 464н «О внесении изменений в Правила по охране труда в лесозаготовительном, деревообрабатывающем производствах и при проведении лесохозяйственных работ, утвержденные приказом Министерства труда и социальной защиты Российской Федерации от 2 ноября 2015 г. № 835н» (зарегистрирован Министерством юстиции Российской Федерации 27 июля 2018 г., регистрационный № 51725);</a:t>
            </a:r>
          </a:p>
          <a:p>
            <a:pPr algn="ctr">
              <a:buNone/>
            </a:pPr>
            <a: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27 июня 2019 г. № 452н «О признании утратившим силу пункта 648 Правил по охране труда в лесозаготовительном, деревообрабатывающем производствах и при проведении лесохозяйственных работ, утвержденных приказом Министерства труда и социальной защиты Российской Федерации от 2 ноября 2015 г. № 835н» (зарегистрирован Министерством юстиции Российской Федерации 20 августа 2019 г., регистрационный № 55677).</a:t>
            </a:r>
          </a:p>
          <a:p>
            <a:pPr algn="ctr">
              <a:buNone/>
            </a:pPr>
            <a:r>
              <a:rPr lang="ru-RU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929058" y="5857892"/>
          <a:ext cx="914400" cy="771525"/>
        </p:xfrm>
        <a:graphic>
          <a:graphicData uri="http://schemas.openxmlformats.org/presentationml/2006/ole">
            <p:oleObj spid="_x0000_s26627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эксплуатации объектов теплоснабжения и теплопотребляющих установок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924н от 17 декабря 2020 г.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эксплуатации объектов теплоснабжения и теплопотребляющих установок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эксплуатации объектов теплоснабжения и теплопотребляющих энергоустановок согласно приложению.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утратившими силу: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17 августа 2015 г. № 551н «Об утверждении Правил по охране труда при эксплуатации тепловых энергоустановок» (зарегистрирован Министерством юстиции Российской Федерации 5 октября 2015 г., регистрационный № 39138);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15 ноября 2018 г. № 703н «О внесении изменений в Правила по охране труда при эксплуатации тепловых энергоустановок, утвержденные приказом Министерства труда и социальной защиты Российской Федерации от 17 августа 2015 г. № 551н» (зарегистрирован Министерством юстиции Российской Федерации 11 января 2019 г., регистрационный № 53322).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  <a:endParaRPr lang="ru-RU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071934" y="5357826"/>
          <a:ext cx="914400" cy="771525"/>
        </p:xfrm>
        <a:graphic>
          <a:graphicData uri="http://schemas.openxmlformats.org/presentationml/2006/ole">
            <p:oleObj spid="_x0000_s27651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 по охране труда при эксплуатации электроустановок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№ 903н от 15 декабря 2020 г.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эксплуатации электроустановок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статьей 209 Трудового кодекса Российской Федерации (Собрание законодательства Российской Федерации, 2002, № 1, ст. 3; 2013, № 52, ст. 6986) и подпунктом 5.2.28 Положения о Министерстве труда и социальной защиты Российской Федерации, утвержденного постановлением Правительства Российской Федерации от 19 июня 2012 г. № 610 (Собрание законодательства Российской Федерации, 2012, № 26, ст. 3528), приказываю: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Утвердить Правила по охране труда при эксплуатации электроустановок согласно приложению.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Признать утратившими силу: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24 июля 2013 г. № 328н «Об утверждении Правил по охране труда при эксплуатации электроустановок» (зарегистрирован Министерством юстиции Российской Федерации 12 декабря 2013 г., регистрационный № 30593);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19 февраля 2016 г. № 74н «О внесении изменений в Правила по охране труда при эксплуатации электроустановок, утвержденные приказом Минтруда России от 24 июля 2013 г. № 328н» (зарегистрирован Министерством юстиции Российской Федерации 13 апреля 2016 г., регистрационный № 41781);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Российской Федерации от 15 ноября 2018 г. № 704н «О внесении изменений в Правила по охране труда при эксплуатации электроустановок, утвержденные приказом Минтруда России от 24 июля 2013 г. № 328н» (зарегистрирован Министерством юстиции Российской Федерации 11 января 2019 г., регистрационный № 53323).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Настоящий приказ вступает в силу с 1 января 2021 года и действует до 31 декабря 2025 года.</a:t>
            </a:r>
            <a:endParaRPr lang="ru-RU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143372" y="5857892"/>
          <a:ext cx="914400" cy="771525"/>
        </p:xfrm>
        <a:graphic>
          <a:graphicData uri="http://schemas.openxmlformats.org/presentationml/2006/ole">
            <p:oleObj spid="_x0000_s28675" name="Документ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7142</Words>
  <Application>Microsoft Office PowerPoint</Application>
  <PresentationFormat>Экран (4:3)</PresentationFormat>
  <Paragraphs>318</Paragraphs>
  <Slides>41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Тема Office</vt:lpstr>
      <vt:lpstr>Документ</vt:lpstr>
      <vt:lpstr>Document</vt:lpstr>
      <vt:lpstr>Изменение в законодательстве по охране труда, вступившие в силу                            с 1 января 2021 года</vt:lpstr>
      <vt:lpstr>Правил по охране труда в медицинских организациях</vt:lpstr>
      <vt:lpstr>Правил по охране труда в сельском хозяйстве</vt:lpstr>
      <vt:lpstr>Правил по охране труда при выполнении работ в театрах, концертных залах, цирках, зоотеатрах, зоопарках и океанариумах</vt:lpstr>
      <vt:lpstr>Правил по охране труда при работе в ограниченных и замкнутых пространствах</vt:lpstr>
      <vt:lpstr>Правил по охране труда при обработке металлов</vt:lpstr>
      <vt:lpstr>Правил по охране труда в лесозаготовительном, деревообрабатывающем производствах и при выполнении лесохозяйственных работ</vt:lpstr>
      <vt:lpstr>Правил по охране труда при эксплуатации объектов теплоснабжения и теплопотребляющих установок</vt:lpstr>
      <vt:lpstr>Правил по охране труда при эксплуатации электроустановок</vt:lpstr>
      <vt:lpstr>Правил по охране труда при выполнении электросварочных и газосварочных работ</vt:lpstr>
      <vt:lpstr>Правил по охране труда при производстве строительных материалов</vt:lpstr>
      <vt:lpstr>Правил по охране труда при выполнении окрасочных работ</vt:lpstr>
      <vt:lpstr>Правил по охране труда при производстве отдельных видов пищевой продукции</vt:lpstr>
      <vt:lpstr>Правил по охране труда в подразделениях пожарной охраны</vt:lpstr>
      <vt:lpstr>Правил по охране труда при производстве дорожных строительных и ремонтно-строительных работ</vt:lpstr>
      <vt:lpstr>Правил по охране труда при строительстве, реконструкции и ремонте</vt:lpstr>
      <vt:lpstr>Правил по охране труда при использовании отдельных видов химических веществ и материалов, при химической чистке, стирке, обеззараживании и дезактивации</vt:lpstr>
      <vt:lpstr>Правил по охране труда при осуществлении охраны (защиты) объектов и (или) имущества</vt:lpstr>
      <vt:lpstr>Правил по охране труда на городском электрическом транспорте</vt:lpstr>
      <vt:lpstr>Правил по охране труда в целлюлозно-бумажной и лесохимической промышленности</vt:lpstr>
      <vt:lpstr>Правил по охране труда при выполнении работ на объектах связи</vt:lpstr>
      <vt:lpstr>Правил по охране труда при строительстве, реконструкции, ремонте и содержании мостов</vt:lpstr>
      <vt:lpstr>Правил по охране труда на автомобильном транспорте</vt:lpstr>
      <vt:lpstr>Правил по охране труда при производстве цемента</vt:lpstr>
      <vt:lpstr>Правил по охране труда при проведении работ в легкой промышленности</vt:lpstr>
      <vt:lpstr>Правил по охране труда при нанесении металлопокрытий</vt:lpstr>
      <vt:lpstr>Правил по охране труда при работе на высоте</vt:lpstr>
      <vt:lpstr>Правил по охране труда при погрузочно-разгрузочных работах и размещении грузов</vt:lpstr>
      <vt:lpstr>Правил по охране труда при работе с инструментом и приспособлениями</vt:lpstr>
      <vt:lpstr>Правил по охране труда при эксплуатации промышленного транспорта</vt:lpstr>
      <vt:lpstr>Правил по охране труда в жилищно-коммунальном хозяйстве</vt:lpstr>
      <vt:lpstr>Правил по охране труда при размещении, монтаже, техническом обслуживании и ремонте технологического оборудования</vt:lpstr>
      <vt:lpstr>Правил по охране труда при проведении полиграфических работ</vt:lpstr>
      <vt:lpstr>Правил по охране труда при добыче (вылове), переработке водных биоресурсов и производстве отдельных видов продукции из водных биоресурсов</vt:lpstr>
      <vt:lpstr>Правил по охране труда при эксплуатации объектов инфраструктуры железнодорожного транспорта</vt:lpstr>
      <vt:lpstr>Правил по охране труда при осуществлении грузопассажирских перевозок на железнодорожном транспорте</vt:lpstr>
      <vt:lpstr>Правил по охране труда при проведении работ в метрополитене</vt:lpstr>
      <vt:lpstr>Правил по охране труда при хранении, транспортировании и реализации нефтепродуктов</vt:lpstr>
      <vt:lpstr>Правил по охране труда в морских и речных портах</vt:lpstr>
      <vt:lpstr>Правил по охране труда на морских судах и судах внутреннего водного транспорта</vt:lpstr>
      <vt:lpstr>Правил по охране труда при проведении водолазных работ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Минтруда России        № 928н от 18 декабря 2020 г.</dc:title>
  <dc:creator>Admin</dc:creator>
  <cp:lastModifiedBy>Admin</cp:lastModifiedBy>
  <cp:revision>75</cp:revision>
  <dcterms:created xsi:type="dcterms:W3CDTF">2021-03-03T12:50:08Z</dcterms:created>
  <dcterms:modified xsi:type="dcterms:W3CDTF">2021-03-11T14:14:52Z</dcterms:modified>
</cp:coreProperties>
</file>